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10"/>
  </p:notesMasterIdLst>
  <p:sldIdLst>
    <p:sldId id="256" r:id="rId2"/>
    <p:sldId id="257" r:id="rId3"/>
    <p:sldId id="276" r:id="rId4"/>
    <p:sldId id="277" r:id="rId5"/>
    <p:sldId id="278" r:id="rId6"/>
    <p:sldId id="279" r:id="rId7"/>
    <p:sldId id="275" r:id="rId8"/>
    <p:sldId id="271" r:id="rId9"/>
  </p:sldIdLst>
  <p:sldSz cx="9144000" cy="5143500" type="screen16x9"/>
  <p:notesSz cx="6858000" cy="9144000"/>
  <p:embeddedFontLst>
    <p:embeddedFont>
      <p:font typeface="Abel" panose="020B0604020202020204" charset="0"/>
      <p:regular r:id="rId11"/>
    </p:embeddedFont>
    <p:embeddedFont>
      <p:font typeface="Jura" panose="020B0604020202020204" charset="0"/>
      <p:regular r:id="rId12"/>
    </p:embeddedFont>
    <p:embeddedFont>
      <p:font typeface="Montserrat" panose="020B0604020202020204" charset="0"/>
      <p:regular r:id="rId13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730712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300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351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918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662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buFont typeface="Montserrat"/>
              <a:defRPr sz="4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SzPct val="1000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CofuD406kyI" TargetMode="External"/><Relationship Id="rId1" Type="http://schemas.openxmlformats.org/officeDocument/2006/relationships/video" Target="https://www.youtube.com/embed/OUbUFn71S4s" TargetMode="Externa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6600" y="-750"/>
            <a:ext cx="5145000" cy="5145000"/>
          </a:xfrm>
          <a:prstGeom prst="rtTriangle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685800" y="3406825"/>
            <a:ext cx="3906000" cy="1287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latin typeface="Abel"/>
                <a:ea typeface="Abel"/>
                <a:cs typeface="Abel"/>
                <a:sym typeface="Abel"/>
              </a:rPr>
              <a:t>Department of Electronics Engineering, Keimyung University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100" dirty="0" smtClean="0">
                <a:latin typeface="Abel"/>
                <a:ea typeface="Abel"/>
                <a:cs typeface="Abel"/>
                <a:sym typeface="Abel"/>
              </a:rPr>
              <a:t>29th July </a:t>
            </a:r>
            <a:r>
              <a:rPr lang="en" sz="1100" dirty="0">
                <a:latin typeface="Abel"/>
                <a:ea typeface="Abel"/>
                <a:cs typeface="Abel"/>
                <a:sym typeface="Abel"/>
              </a:rPr>
              <a:t>2016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100" dirty="0">
                <a:latin typeface="Abel"/>
                <a:ea typeface="Abel"/>
                <a:cs typeface="Abel"/>
                <a:sym typeface="Abel"/>
              </a:rPr>
              <a:t>By </a:t>
            </a:r>
            <a:r>
              <a:rPr lang="en" sz="1100" dirty="0" smtClean="0">
                <a:latin typeface="Abel"/>
                <a:ea typeface="Abel"/>
                <a:cs typeface="Abel"/>
                <a:sym typeface="Abel"/>
              </a:rPr>
              <a:t>Tran Viet Cuong</a:t>
            </a:r>
            <a:endParaRPr lang="en" sz="1100" dirty="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6" name="Shape 36"/>
          <p:cNvSpPr/>
          <p:nvPr/>
        </p:nvSpPr>
        <p:spPr>
          <a:xfrm rot="10800000">
            <a:off x="8620199" y="-125"/>
            <a:ext cx="523800" cy="523800"/>
          </a:xfrm>
          <a:prstGeom prst="rtTriangle">
            <a:avLst/>
          </a:pr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7" name="Shape 37"/>
          <p:cNvCxnSpPr/>
          <p:nvPr/>
        </p:nvCxnSpPr>
        <p:spPr>
          <a:xfrm rot="10800000" flipH="1">
            <a:off x="6600" y="-162"/>
            <a:ext cx="5145000" cy="51453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/>
          <p:nvPr/>
        </p:nvSpPr>
        <p:spPr>
          <a:xfrm rot="10800000" flipH="1">
            <a:off x="0" y="2572649"/>
            <a:ext cx="53999" cy="2572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 rot="10800000" flipH="1">
            <a:off x="0" y="-2399"/>
            <a:ext cx="53999" cy="2575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0" name="Shape 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5497" y="3500774"/>
            <a:ext cx="2107751" cy="151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/>
          <p:nvPr/>
        </p:nvSpPr>
        <p:spPr>
          <a:xfrm>
            <a:off x="462200" y="1265825"/>
            <a:ext cx="5276999" cy="854999"/>
          </a:xfrm>
          <a:prstGeom prst="rect">
            <a:avLst/>
          </a:prstGeom>
          <a:solidFill>
            <a:srgbClr val="6161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ctrTitle"/>
          </p:nvPr>
        </p:nvSpPr>
        <p:spPr>
          <a:xfrm>
            <a:off x="792397" y="1113417"/>
            <a:ext cx="77724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6000" dirty="0" smtClean="0">
                <a:solidFill>
                  <a:srgbClr val="FFFFFF"/>
                </a:solidFill>
              </a:rPr>
              <a:t>Seminar 10</a:t>
            </a:r>
            <a:endParaRPr lang="en" sz="6000" dirty="0">
              <a:solidFill>
                <a:srgbClr val="FFFFFF"/>
              </a:solidFill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685800" y="2981125"/>
            <a:ext cx="3611700" cy="42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400" b="1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rPr>
              <a:t>UBIQUITOUS SENSOR NETWORK LABORATORY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401305" y="82425"/>
            <a:ext cx="5145000" cy="5061075"/>
          </a:xfrm>
          <a:prstGeom prst="rtTriangle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9" name="Shape 49"/>
          <p:cNvCxnSpPr/>
          <p:nvPr/>
        </p:nvCxnSpPr>
        <p:spPr>
          <a:xfrm rot="10800000" flipH="1">
            <a:off x="6600" y="-162"/>
            <a:ext cx="5145000" cy="51453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50" name="Shape 50"/>
          <p:cNvSpPr/>
          <p:nvPr/>
        </p:nvSpPr>
        <p:spPr>
          <a:xfrm>
            <a:off x="462200" y="462950"/>
            <a:ext cx="8196300" cy="644100"/>
          </a:xfrm>
          <a:prstGeom prst="rect">
            <a:avLst/>
          </a:prstGeom>
          <a:solidFill>
            <a:srgbClr val="6161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/>
          <p:nvPr/>
        </p:nvSpPr>
        <p:spPr>
          <a:xfrm rot="10800000">
            <a:off x="8620200" y="-125"/>
            <a:ext cx="523800" cy="523800"/>
          </a:xfrm>
          <a:prstGeom prst="rtTriangle">
            <a:avLst/>
          </a:pr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52"/>
          <p:cNvSpPr/>
          <p:nvPr/>
        </p:nvSpPr>
        <p:spPr>
          <a:xfrm rot="10800000" flipH="1">
            <a:off x="0" y="-2400"/>
            <a:ext cx="54000" cy="2575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/>
          <p:nvPr/>
        </p:nvSpPr>
        <p:spPr>
          <a:xfrm rot="10800000" flipH="1">
            <a:off x="0" y="2572650"/>
            <a:ext cx="54000" cy="2572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635951" y="493701"/>
            <a:ext cx="7772400" cy="644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600" dirty="0">
                <a:solidFill>
                  <a:srgbClr val="FFFFFF"/>
                </a:solidFill>
              </a:rPr>
              <a:t>INDEX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635951" y="1426862"/>
            <a:ext cx="3861600" cy="342832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400" b="1" dirty="0" smtClean="0">
                <a:latin typeface="Abel"/>
                <a:ea typeface="Abel"/>
                <a:cs typeface="Abel"/>
                <a:sym typeface="Abel"/>
              </a:rPr>
              <a:t>For Exhibition</a:t>
            </a:r>
          </a:p>
          <a:p>
            <a:pPr marL="457200" lvl="0" indent="-317500" algn="l" rtl="0">
              <a:spcBef>
                <a:spcPts val="0"/>
              </a:spcBef>
              <a:buSzPct val="100000"/>
              <a:buFont typeface="Abel"/>
              <a:buChar char="●"/>
            </a:pPr>
            <a:r>
              <a:rPr lang="en" sz="1400" dirty="0" smtClean="0">
                <a:latin typeface="Abel"/>
                <a:ea typeface="Abel"/>
                <a:cs typeface="Abel"/>
                <a:sym typeface="Abel"/>
              </a:rPr>
              <a:t>Prototype </a:t>
            </a:r>
          </a:p>
          <a:p>
            <a:pPr marL="457200" lvl="0" indent="-317500" algn="l" rtl="0">
              <a:spcBef>
                <a:spcPts val="0"/>
              </a:spcBef>
              <a:buSzPct val="100000"/>
              <a:buFont typeface="Abel"/>
              <a:buChar char="●"/>
            </a:pPr>
            <a:r>
              <a:rPr lang="en" sz="1400" dirty="0" smtClean="0">
                <a:latin typeface="Abel"/>
                <a:ea typeface="Abel"/>
                <a:cs typeface="Abel"/>
                <a:sym typeface="Abel"/>
              </a:rPr>
              <a:t>Basic GUI for App</a:t>
            </a:r>
            <a:endParaRPr lang="en" sz="1400" dirty="0">
              <a:latin typeface="Abel"/>
              <a:ea typeface="Abel"/>
              <a:cs typeface="Abel"/>
              <a:sym typeface="Abel"/>
            </a:endParaRPr>
          </a:p>
          <a:p>
            <a:pPr lvl="0" algn="l" rtl="0">
              <a:spcBef>
                <a:spcPts val="0"/>
              </a:spcBef>
              <a:buNone/>
            </a:pPr>
            <a:endParaRPr sz="1400" dirty="0">
              <a:latin typeface="Abel"/>
              <a:ea typeface="Abel"/>
              <a:cs typeface="Abel"/>
              <a:sym typeface="Abel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1400" b="1" dirty="0" smtClean="0">
                <a:latin typeface="Abel"/>
                <a:ea typeface="Abel"/>
                <a:cs typeface="Abel"/>
                <a:sym typeface="Abel"/>
              </a:rPr>
              <a:t>Raspberry + kivy + OpenCV</a:t>
            </a:r>
            <a:endParaRPr lang="en" sz="1400" b="1" dirty="0">
              <a:latin typeface="Abel"/>
              <a:ea typeface="Abel"/>
              <a:cs typeface="Abel"/>
              <a:sym typeface="Abel"/>
            </a:endParaRPr>
          </a:p>
          <a:p>
            <a:pPr marL="457200" lvl="0" indent="-317500" algn="l" rtl="0">
              <a:spcBef>
                <a:spcPts val="0"/>
              </a:spcBef>
              <a:buSzPct val="100000"/>
              <a:buFont typeface="Abel"/>
              <a:buChar char="●"/>
            </a:pPr>
            <a:r>
              <a:rPr lang="en" sz="1400" dirty="0" smtClean="0">
                <a:latin typeface="Abel"/>
                <a:ea typeface="Abel"/>
                <a:cs typeface="Abel"/>
                <a:sym typeface="Abel"/>
              </a:rPr>
              <a:t>Rasberry + kivy</a:t>
            </a:r>
          </a:p>
          <a:p>
            <a:pPr marL="457200" lvl="0" indent="-317500" algn="l" rtl="0">
              <a:spcBef>
                <a:spcPts val="0"/>
              </a:spcBef>
              <a:buSzPct val="100000"/>
              <a:buFont typeface="Abel"/>
              <a:buChar char="●"/>
            </a:pPr>
            <a:r>
              <a:rPr lang="en" sz="1400" dirty="0" smtClean="0">
                <a:latin typeface="Abel"/>
                <a:ea typeface="Abel"/>
                <a:cs typeface="Abel"/>
                <a:sym typeface="Abel"/>
              </a:rPr>
              <a:t>OpenCV: Pan Tilt Face Tracking</a:t>
            </a:r>
          </a:p>
          <a:p>
            <a:pPr lvl="0" algn="l" rtl="0">
              <a:spcBef>
                <a:spcPts val="0"/>
              </a:spcBef>
              <a:buNone/>
            </a:pPr>
            <a:endParaRPr sz="1100" dirty="0">
              <a:latin typeface="Abel"/>
              <a:ea typeface="Abel"/>
              <a:cs typeface="Abel"/>
              <a:sym typeface="Abel"/>
            </a:endParaRPr>
          </a:p>
          <a:p>
            <a:pPr lvl="0" algn="l" rtl="0">
              <a:spcBef>
                <a:spcPts val="0"/>
              </a:spcBef>
              <a:buNone/>
            </a:pPr>
            <a:endParaRPr sz="1100" dirty="0">
              <a:latin typeface="Abel"/>
              <a:ea typeface="Abel"/>
              <a:cs typeface="Abel"/>
              <a:sym typeface="Abel"/>
            </a:endParaRPr>
          </a:p>
          <a:p>
            <a:pPr lvl="0" algn="l" rtl="0">
              <a:spcBef>
                <a:spcPts val="0"/>
              </a:spcBef>
              <a:buNone/>
            </a:pPr>
            <a:endParaRPr sz="1100" dirty="0">
              <a:latin typeface="Abel"/>
              <a:ea typeface="Abel"/>
              <a:cs typeface="Abel"/>
              <a:sym typeface="Abel"/>
            </a:endParaRPr>
          </a:p>
          <a:p>
            <a:pPr lvl="0" algn="l" rtl="0">
              <a:spcBef>
                <a:spcPts val="0"/>
              </a:spcBef>
              <a:buNone/>
            </a:pPr>
            <a:endParaRPr sz="1100" dirty="0"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8080249" y="4367175"/>
            <a:ext cx="987551" cy="70784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5490025" y="4804425"/>
            <a:ext cx="2604900" cy="42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000" b="1">
                <a:solidFill>
                  <a:srgbClr val="D9D9D9"/>
                </a:solidFill>
                <a:latin typeface="Jura"/>
                <a:ea typeface="Jura"/>
                <a:cs typeface="Jura"/>
                <a:sym typeface="Jura"/>
              </a:rPr>
              <a:t>UBIQUITOUS SENSOR NETWORK LABORATORY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4392202" cy="3725699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sz="2400" dirty="0" err="1" smtClean="0"/>
              <a:t>LilyPad</a:t>
            </a:r>
            <a:endParaRPr lang="en-US" sz="2400" dirty="0" smtClean="0"/>
          </a:p>
          <a:p>
            <a:pPr marL="457200" indent="-457200">
              <a:buFontTx/>
              <a:buChar char="-"/>
            </a:pPr>
            <a:r>
              <a:rPr lang="en-US" sz="2400" dirty="0" err="1" smtClean="0"/>
              <a:t>Raspi</a:t>
            </a:r>
            <a:r>
              <a:rPr lang="en-US" sz="2400" dirty="0" smtClean="0"/>
              <a:t> berry 3</a:t>
            </a:r>
          </a:p>
          <a:p>
            <a:pPr marL="457200" indent="-457200">
              <a:buFontTx/>
              <a:buChar char="-"/>
            </a:pPr>
            <a:r>
              <a:rPr lang="en-US" sz="2400" dirty="0" smtClean="0"/>
              <a:t>EMG: </a:t>
            </a:r>
            <a:r>
              <a:rPr lang="en-US" sz="2400" dirty="0" err="1" smtClean="0"/>
              <a:t>Myo</a:t>
            </a:r>
            <a:r>
              <a:rPr lang="en-US" sz="2400" dirty="0" smtClean="0"/>
              <a:t> sensor</a:t>
            </a:r>
          </a:p>
          <a:p>
            <a:pPr marL="457200" indent="-457200">
              <a:buFontTx/>
              <a:buChar char="-"/>
            </a:pPr>
            <a:r>
              <a:rPr lang="en-US" sz="2400" dirty="0" smtClean="0"/>
              <a:t>Bluetooth 2.1: HC-06</a:t>
            </a:r>
          </a:p>
          <a:p>
            <a:pPr marL="457200" indent="-457200">
              <a:buFontTx/>
              <a:buChar char="-"/>
            </a:pPr>
            <a:r>
              <a:rPr lang="en-US" sz="2400" dirty="0" smtClean="0"/>
              <a:t>IMU</a:t>
            </a:r>
          </a:p>
          <a:p>
            <a:pPr marL="457200" indent="-457200">
              <a:buFontTx/>
              <a:buChar char="-"/>
            </a:pPr>
            <a:r>
              <a:rPr lang="en-US" sz="2400" dirty="0" smtClean="0"/>
              <a:t>Battery: 3.7V 400mAh (5h)</a:t>
            </a:r>
          </a:p>
          <a:p>
            <a:pPr marL="457200" indent="-457200">
              <a:buFontTx/>
              <a:buChar char="-"/>
            </a:pPr>
            <a:r>
              <a:rPr lang="en-US" sz="2400" dirty="0" smtClean="0"/>
              <a:t>2 </a:t>
            </a:r>
            <a:r>
              <a:rPr lang="en-US" sz="2400" dirty="0" err="1" smtClean="0"/>
              <a:t>servor</a:t>
            </a:r>
            <a:r>
              <a:rPr lang="en-US" sz="2400" dirty="0" smtClean="0"/>
              <a:t> motors</a:t>
            </a:r>
          </a:p>
          <a:p>
            <a:pPr marL="457200" indent="-457200">
              <a:buFontTx/>
              <a:buChar char="-"/>
            </a:pPr>
            <a:r>
              <a:rPr lang="en-US" sz="2400" dirty="0" smtClean="0"/>
              <a:t>Pan and Tilt </a:t>
            </a:r>
          </a:p>
          <a:p>
            <a:pPr marL="457200" indent="-457200">
              <a:buFontTx/>
              <a:buChar char="-"/>
            </a:pPr>
            <a:endParaRPr lang="en-US" sz="2400" dirty="0" smtClean="0"/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46" y="659477"/>
            <a:ext cx="2127343" cy="2498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306" y="933572"/>
            <a:ext cx="1630625" cy="1630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888" y="3361116"/>
            <a:ext cx="1994218" cy="14988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76" y="3361115"/>
            <a:ext cx="1947212" cy="149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3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 Interface and 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US" sz="2000" dirty="0" smtClean="0"/>
              <a:t>Idea: Using EMG and IMU to control functions of webcam (camera) (ISO, Shutter, Aperture, Interval for </a:t>
            </a:r>
            <a:r>
              <a:rPr lang="en-US" sz="2000" dirty="0" smtClean="0"/>
              <a:t>taking </a:t>
            </a:r>
            <a:r>
              <a:rPr lang="en-US" sz="2000" dirty="0" smtClean="0"/>
              <a:t>time-lapse), direction of camera, and Gallery to watch pictures </a:t>
            </a:r>
          </a:p>
          <a:p>
            <a:endParaRPr lang="en-US" sz="2000" dirty="0" smtClean="0"/>
          </a:p>
          <a:p>
            <a:pPr marL="457200" indent="-457200">
              <a:buFontTx/>
              <a:buChar char="-"/>
            </a:pPr>
            <a:r>
              <a:rPr lang="en-US" sz="2000" dirty="0" smtClean="0"/>
              <a:t>There are 2 servo motors to control direction. For automatic, camera will detect face and the direction will follow people face. For manual, just use IMU to adjust direction</a:t>
            </a:r>
          </a:p>
        </p:txBody>
      </p:sp>
    </p:spTree>
    <p:extLst>
      <p:ext uri="{BB962C8B-B14F-4D97-AF65-F5344CB8AC3E}">
        <p14:creationId xmlns:p14="http://schemas.microsoft.com/office/powerpoint/2010/main" val="181491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</a:t>
            </a:r>
            <a:r>
              <a:rPr lang="en-US" dirty="0" smtClean="0"/>
              <a:t>pi 3 </a:t>
            </a:r>
            <a:r>
              <a:rPr lang="en-US" dirty="0" smtClean="0"/>
              <a:t>+ </a:t>
            </a:r>
            <a:r>
              <a:rPr lang="en-US" dirty="0" err="1" smtClean="0"/>
              <a:t>Kivy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30" b="-2252"/>
          <a:stretch/>
        </p:blipFill>
        <p:spPr>
          <a:xfrm>
            <a:off x="1064765" y="1063378"/>
            <a:ext cx="2181868" cy="3169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57" y="913300"/>
            <a:ext cx="2606853" cy="2606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8539"/>
            <a:ext cx="9144000" cy="13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4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OpenCV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393" y="205978"/>
            <a:ext cx="2057827" cy="978192"/>
          </a:xfrm>
          <a:prstGeom prst="rect">
            <a:avLst/>
          </a:prstGeom>
        </p:spPr>
      </p:pic>
      <p:pic>
        <p:nvPicPr>
          <p:cNvPr id="6" name="OUbUFn71S4s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69034" y="1320942"/>
            <a:ext cx="3270092" cy="1839426"/>
          </a:xfrm>
          <a:prstGeom prst="rect">
            <a:avLst/>
          </a:prstGeom>
        </p:spPr>
      </p:pic>
      <p:pic>
        <p:nvPicPr>
          <p:cNvPr id="7" name="CofuD406kyI"/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3160889" y="288867"/>
            <a:ext cx="5104892" cy="343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0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6600" y="-750"/>
            <a:ext cx="5145000" cy="5145000"/>
          </a:xfrm>
          <a:prstGeom prst="rtTriangle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42" name="Shape 342"/>
          <p:cNvCxnSpPr/>
          <p:nvPr/>
        </p:nvCxnSpPr>
        <p:spPr>
          <a:xfrm rot="10800000" flipH="1">
            <a:off x="6600" y="-162"/>
            <a:ext cx="5145000" cy="51453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343" name="Shape 343"/>
          <p:cNvSpPr/>
          <p:nvPr/>
        </p:nvSpPr>
        <p:spPr>
          <a:xfrm>
            <a:off x="462200" y="1864225"/>
            <a:ext cx="7002300" cy="872100"/>
          </a:xfrm>
          <a:prstGeom prst="rect">
            <a:avLst/>
          </a:prstGeom>
          <a:solidFill>
            <a:srgbClr val="6161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 txBox="1">
            <a:spLocks noGrp="1"/>
          </p:cNvSpPr>
          <p:nvPr>
            <p:ph type="subTitle" idx="1"/>
          </p:nvPr>
        </p:nvSpPr>
        <p:spPr>
          <a:xfrm>
            <a:off x="685800" y="2828721"/>
            <a:ext cx="7772400" cy="42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 lang="en" sz="1800" b="1" dirty="0">
              <a:solidFill>
                <a:schemeClr val="dk1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345" name="Shape 345"/>
          <p:cNvSpPr txBox="1">
            <a:spLocks noGrp="1"/>
          </p:cNvSpPr>
          <p:nvPr>
            <p:ph type="ctrTitle"/>
          </p:nvPr>
        </p:nvSpPr>
        <p:spPr>
          <a:xfrm>
            <a:off x="646272" y="1668935"/>
            <a:ext cx="77724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346" name="Shape 346"/>
          <p:cNvSpPr/>
          <p:nvPr/>
        </p:nvSpPr>
        <p:spPr>
          <a:xfrm rot="10800000">
            <a:off x="8620200" y="-125"/>
            <a:ext cx="523800" cy="523800"/>
          </a:xfrm>
          <a:prstGeom prst="rtTriangle">
            <a:avLst/>
          </a:pr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7" name="Shape 347"/>
          <p:cNvSpPr/>
          <p:nvPr/>
        </p:nvSpPr>
        <p:spPr>
          <a:xfrm rot="10800000" flipH="1">
            <a:off x="0" y="-2400"/>
            <a:ext cx="54000" cy="2575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 rot="10800000" flipH="1">
            <a:off x="0" y="2572650"/>
            <a:ext cx="54000" cy="2572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8080249" y="4367175"/>
            <a:ext cx="987551" cy="70784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>
            <a:spLocks noGrp="1"/>
          </p:cNvSpPr>
          <p:nvPr>
            <p:ph type="subTitle" idx="1"/>
          </p:nvPr>
        </p:nvSpPr>
        <p:spPr>
          <a:xfrm>
            <a:off x="5490025" y="4804425"/>
            <a:ext cx="2604900" cy="42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000" b="1">
                <a:solidFill>
                  <a:srgbClr val="D9D9D9"/>
                </a:solidFill>
                <a:latin typeface="Jura"/>
                <a:ea typeface="Jura"/>
                <a:cs typeface="Jura"/>
                <a:sym typeface="Jura"/>
              </a:rPr>
              <a:t>UBIQUITOUS SENSOR NETWORK LABORATORY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6600" y="-750"/>
            <a:ext cx="5145000" cy="5145000"/>
          </a:xfrm>
          <a:prstGeom prst="rtTriangle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69" name="Shape 269"/>
          <p:cNvCxnSpPr/>
          <p:nvPr/>
        </p:nvCxnSpPr>
        <p:spPr>
          <a:xfrm rot="10800000" flipH="1">
            <a:off x="6600" y="-162"/>
            <a:ext cx="5145000" cy="51453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270" name="Shape 270"/>
          <p:cNvSpPr/>
          <p:nvPr/>
        </p:nvSpPr>
        <p:spPr>
          <a:xfrm>
            <a:off x="462200" y="1864225"/>
            <a:ext cx="7002300" cy="872099"/>
          </a:xfrm>
          <a:prstGeom prst="rect">
            <a:avLst/>
          </a:prstGeom>
          <a:solidFill>
            <a:srgbClr val="6161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1" name="Shape 271"/>
          <p:cNvSpPr txBox="1">
            <a:spLocks noGrp="1"/>
          </p:cNvSpPr>
          <p:nvPr>
            <p:ph type="subTitle" idx="1"/>
          </p:nvPr>
        </p:nvSpPr>
        <p:spPr>
          <a:xfrm>
            <a:off x="685800" y="2828721"/>
            <a:ext cx="7772400" cy="42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 sz="1400" b="1">
              <a:solidFill>
                <a:schemeClr val="dk1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272" name="Shape 272"/>
          <p:cNvSpPr txBox="1">
            <a:spLocks noGrp="1"/>
          </p:cNvSpPr>
          <p:nvPr>
            <p:ph type="ctrTitle"/>
          </p:nvPr>
        </p:nvSpPr>
        <p:spPr>
          <a:xfrm>
            <a:off x="646272" y="1668935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A</a:t>
            </a:r>
            <a:r>
              <a:rPr lang="en" dirty="0" smtClean="0">
                <a:solidFill>
                  <a:srgbClr val="FFFFFF"/>
                </a:solidFill>
              </a:rPr>
              <a:t>ny Questions </a:t>
            </a:r>
            <a:r>
              <a:rPr lang="en" dirty="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273" name="Shape 273"/>
          <p:cNvSpPr/>
          <p:nvPr/>
        </p:nvSpPr>
        <p:spPr>
          <a:xfrm rot="10800000">
            <a:off x="8620199" y="-125"/>
            <a:ext cx="523800" cy="523800"/>
          </a:xfrm>
          <a:prstGeom prst="rtTriangle">
            <a:avLst/>
          </a:pr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/>
          <p:nvPr/>
        </p:nvSpPr>
        <p:spPr>
          <a:xfrm rot="10800000" flipH="1">
            <a:off x="0" y="-2399"/>
            <a:ext cx="53999" cy="257519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/>
          <p:nvPr/>
        </p:nvSpPr>
        <p:spPr>
          <a:xfrm rot="10800000" flipH="1">
            <a:off x="0" y="2572649"/>
            <a:ext cx="53999" cy="2572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76" name="Shape 276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8080249" y="4367175"/>
            <a:ext cx="987551" cy="70784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>
            <a:spLocks noGrp="1"/>
          </p:cNvSpPr>
          <p:nvPr>
            <p:ph type="subTitle" idx="1"/>
          </p:nvPr>
        </p:nvSpPr>
        <p:spPr>
          <a:xfrm>
            <a:off x="5490025" y="4804425"/>
            <a:ext cx="2604900" cy="42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000" b="1">
                <a:solidFill>
                  <a:srgbClr val="D9D9D9"/>
                </a:solidFill>
                <a:latin typeface="Jura"/>
                <a:ea typeface="Jura"/>
                <a:cs typeface="Jura"/>
                <a:sym typeface="Jura"/>
              </a:rPr>
              <a:t>UBIQUITOUS SENSOR NETWORK LABORATORY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1948</TotalTime>
  <Words>166</Words>
  <Application>Microsoft Office PowerPoint</Application>
  <PresentationFormat>On-screen Show (16:9)</PresentationFormat>
  <Paragraphs>36</Paragraphs>
  <Slides>8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Abel</vt:lpstr>
      <vt:lpstr>Jura</vt:lpstr>
      <vt:lpstr>Montserrat</vt:lpstr>
      <vt:lpstr>Arial</vt:lpstr>
      <vt:lpstr>simple-light</vt:lpstr>
      <vt:lpstr>Seminar 10</vt:lpstr>
      <vt:lpstr>INDEX</vt:lpstr>
      <vt:lpstr>Prototype</vt:lpstr>
      <vt:lpstr>GUI Interface and Functions</vt:lpstr>
      <vt:lpstr>Raspberry pi 3 + Kivy </vt:lpstr>
      <vt:lpstr>OpenCV</vt:lpstr>
      <vt:lpstr>THANK YOU!</vt:lpstr>
      <vt:lpstr>Any Questions 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Cuong V. Tran</dc:creator>
  <cp:lastModifiedBy>Cuong V. Tran</cp:lastModifiedBy>
  <cp:revision>64</cp:revision>
  <dcterms:modified xsi:type="dcterms:W3CDTF">2016-07-29T02:25:28Z</dcterms:modified>
</cp:coreProperties>
</file>